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820" r:id="rId5"/>
    <p:sldId id="821" r:id="rId6"/>
    <p:sldId id="822" r:id="rId7"/>
    <p:sldId id="824" r:id="rId8"/>
    <p:sldId id="825" r:id="rId9"/>
    <p:sldId id="826" r:id="rId10"/>
    <p:sldId id="841" r:id="rId11"/>
    <p:sldId id="842" r:id="rId12"/>
    <p:sldId id="843" r:id="rId13"/>
    <p:sldId id="844" r:id="rId14"/>
    <p:sldId id="839" r:id="rId15"/>
    <p:sldId id="832" r:id="rId16"/>
    <p:sldId id="840" r:id="rId17"/>
    <p:sldId id="83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F08"/>
    <a:srgbClr val="E3CBBA"/>
    <a:srgbClr val="853F00"/>
    <a:srgbClr val="F7F7F7"/>
    <a:srgbClr val="E6E6E6"/>
    <a:srgbClr val="1C1E26"/>
    <a:srgbClr val="303342"/>
    <a:srgbClr val="485F74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7" autoAdjust="0"/>
    <p:restoredTop sz="94558" autoAdjust="0"/>
  </p:normalViewPr>
  <p:slideViewPr>
    <p:cSldViewPr snapToGrid="0">
      <p:cViewPr varScale="1">
        <p:scale>
          <a:sx n="59" d="100"/>
          <a:sy n="59" d="100"/>
        </p:scale>
        <p:origin x="848" y="52"/>
      </p:cViewPr>
      <p:guideLst>
        <p:guide orient="horz" pos="4080"/>
        <p:guide pos="3840"/>
      </p:guideLst>
    </p:cSldViewPr>
  </p:slideViewPr>
  <p:outlineViewPr>
    <p:cViewPr>
      <p:scale>
        <a:sx n="75" d="100"/>
        <a:sy n="75" d="100"/>
      </p:scale>
      <p:origin x="0" y="-185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1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48351"/>
            <a:ext cx="10515600" cy="762338"/>
          </a:xfrm>
        </p:spPr>
        <p:txBody>
          <a:bodyPr>
            <a:normAutofit/>
          </a:bodyPr>
          <a:lstStyle>
            <a:lvl1pPr algn="ctr">
              <a:defRPr sz="1800" b="1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1500" y="1500330"/>
            <a:ext cx="3429000" cy="3255264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8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08" y="368658"/>
            <a:ext cx="6228732" cy="83022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0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06" y="1430936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2619741-BE88-A22C-6A3B-780557621A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906" y="2029538"/>
            <a:ext cx="6228732" cy="109076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906" y="3218958"/>
            <a:ext cx="6228732" cy="344009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F0960D-533E-D280-6096-A2F8BAC7AE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906" y="3640657"/>
            <a:ext cx="6228732" cy="344009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906" y="4073211"/>
            <a:ext cx="6228732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1BF306D-A7D8-5086-F014-05405FA67D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906" y="4675595"/>
            <a:ext cx="6228732" cy="1154882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-1"/>
            <a:ext cx="415544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6559" y="5243332"/>
            <a:ext cx="4155440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2">
              <a:lumMod val="10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7222" y="2247391"/>
            <a:ext cx="4434840" cy="762338"/>
          </a:xfrm>
          <a:noFill/>
        </p:spPr>
        <p:txBody>
          <a:bodyPr>
            <a:normAutofit/>
          </a:bodyPr>
          <a:lstStyle>
            <a:lvl1pPr algn="l">
              <a:defRPr sz="48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516380" y="1730247"/>
            <a:ext cx="3657600" cy="3472282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810CE0D-B662-5180-72B1-8363C2E1BD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22" y="3258237"/>
            <a:ext cx="4434840" cy="368884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92BFD6-74C7-2D2A-4F93-95F4341BAB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7222" y="3748147"/>
            <a:ext cx="4434840" cy="1454381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400" b="1" cap="none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2675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A29B-5AE9-CB8D-8A2B-144DBB8BC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043" y="365125"/>
            <a:ext cx="11100126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0432AB-307E-C133-AB03-5B6286B22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DDF95-5C6A-BFC2-3D73-E19530C8D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9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784" y="1017127"/>
            <a:ext cx="3259239" cy="638050"/>
          </a:xfrm>
        </p:spPr>
        <p:txBody>
          <a:bodyPr tIns="0" bIns="0" anchor="b">
            <a:normAutofit/>
          </a:bodyPr>
          <a:lstStyle>
            <a:lvl1pPr algn="l">
              <a:lnSpc>
                <a:spcPct val="7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420D7-C2DD-AA2E-0967-246BCAC71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3784" y="1667337"/>
            <a:ext cx="3259138" cy="1635155"/>
          </a:xfrm>
        </p:spPr>
        <p:txBody>
          <a:bodyPr t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6643" y="-1"/>
            <a:ext cx="6146157" cy="3452149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CA433-95E2-FC02-373D-296793B7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59533" y="1"/>
            <a:ext cx="1232467" cy="345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34D26-5CDD-1D72-F4F5-4E8F2E8A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52149"/>
            <a:ext cx="1232467" cy="3405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0BD47C-1743-A31A-6F2A-BEBB24F22A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6049" y="3452149"/>
            <a:ext cx="6146157" cy="3423213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8165" y="3831219"/>
            <a:ext cx="2719830" cy="2638706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31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1999" cy="1649977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012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012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FEE9A33-86BC-1ACB-FD12-3D125D7AC6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752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752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4C8324F-73B9-5F50-2F8B-86B0683A4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046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046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371E6D-BAFA-5426-4D03-3E4D6EA4E0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8563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8563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D35E594-AF24-811C-7ECB-E0BC86C3A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4079" y="2494034"/>
            <a:ext cx="1849061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4079" y="3151488"/>
            <a:ext cx="1849061" cy="1076446"/>
          </a:xfrm>
          <a:solidFill>
            <a:schemeClr val="accent1">
              <a:alpha val="25000"/>
            </a:schemeClr>
          </a:solidFill>
        </p:spPr>
        <p:txBody>
          <a:bodyPr lIns="182880" tIns="0" rIns="18288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ED80DC6-E45B-98F5-D668-F7E072808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33104" y="4942244"/>
            <a:ext cx="3345083" cy="642687"/>
          </a:xfrm>
          <a:solidFill>
            <a:schemeClr val="accent1"/>
          </a:solidFill>
        </p:spPr>
        <p:txBody>
          <a:bodyPr lIns="274320" tIns="0" rIns="27432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4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900221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06FB3F8-975F-CDE6-AD5A-41A6C4AEFA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011" y="1204943"/>
            <a:ext cx="10252763" cy="356556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38306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3E7ECCC-BD1E-CBCA-E8C4-9C7A0440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4504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4168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Chart Placeholder 23">
            <a:extLst>
              <a:ext uri="{FF2B5EF4-FFF2-40B4-BE49-F238E27FC236}">
                <a16:creationId xmlns:a16="http://schemas.microsoft.com/office/drawing/2014/main" id="{EAFEEDA8-9219-BD40-C230-E92998E15A23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025009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20430E8-C9E5-7571-B3E8-A14938C6E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617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79A1158-8509-9A92-5B8F-B87303ABC5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55280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hart Placeholder 23">
            <a:extLst>
              <a:ext uri="{FF2B5EF4-FFF2-40B4-BE49-F238E27FC236}">
                <a16:creationId xmlns:a16="http://schemas.microsoft.com/office/drawing/2014/main" id="{9C9FDEE4-E778-B309-F78A-B097A62D3B1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216862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0D3608-9448-F8A1-E942-E798931A98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6729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64B4E6B-794C-37E8-8DD5-B039832950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46392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Chart Placeholder 23">
            <a:extLst>
              <a:ext uri="{FF2B5EF4-FFF2-40B4-BE49-F238E27FC236}">
                <a16:creationId xmlns:a16="http://schemas.microsoft.com/office/drawing/2014/main" id="{4B5D9EAC-E1E4-971C-4DCF-F4BA495E30D6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403565" y="1701800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052DFEB-4583-7D49-EB81-F63A70289A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7841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B8342D6-37CA-33AA-29B9-2FEB00150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7504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Chart Placeholder 23">
            <a:extLst>
              <a:ext uri="{FF2B5EF4-FFF2-40B4-BE49-F238E27FC236}">
                <a16:creationId xmlns:a16="http://schemas.microsoft.com/office/drawing/2014/main" id="{8D104B7B-2C5C-79FE-3E90-69E9EE2BD36B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9602753" y="1692604"/>
            <a:ext cx="1700784" cy="153619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F91EA5-D9F1-14B5-2383-469320ED89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8952" y="2139357"/>
            <a:ext cx="928389" cy="642687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DADD4CA-04B2-8363-1058-E2EEB4A1BB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8615" y="3174638"/>
            <a:ext cx="1849061" cy="459076"/>
          </a:xfrm>
          <a:noFill/>
        </p:spPr>
        <p:txBody>
          <a:bodyPr lIns="91440" tIns="9144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18570" y="3865563"/>
            <a:ext cx="10186205" cy="22463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188" y="1806487"/>
            <a:ext cx="4932625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2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26F2423-DF97-D100-BE6D-29D9EE15B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9613" y="2821450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1312" y="2809756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768E93BF-5DA7-33DE-7DBC-0C6057C3B3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9613" y="3437926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EBD26BC-C603-AEA2-3415-24A8A100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51312" y="3418079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AFC2E8B1-029D-44E0-1893-3916B1006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613" y="4054403"/>
            <a:ext cx="484632" cy="484632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9ACA4C2-F939-8D8C-98EF-A61C8B760F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1312" y="4026402"/>
            <a:ext cx="4286501" cy="538223"/>
          </a:xfrm>
          <a:noFill/>
        </p:spPr>
        <p:txBody>
          <a:bodyPr lIns="91440" tIns="0" rIns="9144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-1"/>
            <a:ext cx="6096000" cy="5243333"/>
          </a:xfrm>
          <a:noFill/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43332"/>
            <a:ext cx="6095999" cy="1637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1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5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8494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68507" y="1466591"/>
            <a:ext cx="10054988" cy="118516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4" name="Chart Placeholder 23">
            <a:extLst>
              <a:ext uri="{FF2B5EF4-FFF2-40B4-BE49-F238E27FC236}">
                <a16:creationId xmlns:a16="http://schemas.microsoft.com/office/drawing/2014/main" id="{70E058DD-8D94-446E-787F-5F2A17EA2196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068504" y="3109249"/>
            <a:ext cx="10054990" cy="290779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31542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Table Placeholder 25">
            <a:extLst>
              <a:ext uri="{FF2B5EF4-FFF2-40B4-BE49-F238E27FC236}">
                <a16:creationId xmlns:a16="http://schemas.microsoft.com/office/drawing/2014/main" id="{02AD8594-3E96-3F20-90D7-01C001D40C26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1058347" y="1446271"/>
            <a:ext cx="10049920" cy="435453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2954E-7826-2F3E-37FB-F67D5971E4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4274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D09183F-8234-58F5-2CE4-5D000BF72E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4747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E530913-6A7A-CB72-87E9-5D3ADD650B0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752210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548FF31E-A9C5-CFCF-43B0-5EF275D7402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56945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900F4E96-BF95-1386-47A4-D14CEB09D8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61679" y="237807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E91EF67B-B01F-400D-2DC2-79A748E2A60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35393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B320C6BD-6887-1B30-627B-0AB6029E8F5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658665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9B504DC8-6E54-98FA-2461-72B7340F58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63400" y="3093396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0C21A6A4-EB4D-A0D0-56D0-93FB0E749A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07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DB72A218-DAC1-2261-C0A3-B0767FD2FA0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5980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C3CF0080-9BDB-00BA-29B2-9174EE3C4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64543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C6A1C08D-7BF4-5FAF-C2FF-AE5047518A0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969278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A44657A-8B86-EA70-6560-03FEB781F9E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74012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8CED7DAF-DABA-4DFF-4526-79601E7E452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578746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DE375DAB-B8B1-7BFE-421A-2576642D0DB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883481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7">
            <a:extLst>
              <a:ext uri="{FF2B5EF4-FFF2-40B4-BE49-F238E27FC236}">
                <a16:creationId xmlns:a16="http://schemas.microsoft.com/office/drawing/2014/main" id="{1DC92198-D94C-7632-19D2-3D84CBD1BCB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88215" y="3819525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ADE4906C-8781-3D55-6709-40134F528A7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40305" y="4547853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5A09A8A3-44A8-3DBC-2A4E-C534BD04394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05526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17">
            <a:extLst>
              <a:ext uri="{FF2B5EF4-FFF2-40B4-BE49-F238E27FC236}">
                <a16:creationId xmlns:a16="http://schemas.microsoft.com/office/drawing/2014/main" id="{AF3FD113-A1D1-4EEF-7A6A-8D911FEFCA3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5999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DBF1041A-E533-7269-1C16-B8F07C39D0A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664732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723620E9-23D5-45A7-B061-9B5BA0AB817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969467" y="5269391"/>
            <a:ext cx="274320" cy="347472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857" y="2705755"/>
            <a:ext cx="3561986" cy="1446491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56CA8-AE7D-1692-CD03-8052B79B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16358"/>
            <a:ext cx="7354442" cy="689071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313E4-419C-20BB-FD0F-C6289026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1721" y="-6197"/>
            <a:ext cx="78231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4040" y="-10160"/>
            <a:ext cx="308626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66191" y="52657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D2E0A3-3A4D-815C-8C07-8058D569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641558" y="110150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B5590F9-2D9B-7EF7-DD7B-0088DB0B18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66191" y="113821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13E55D8-560B-DF34-B34D-E3A21C43BB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328" y="2831055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A5A1F2-505F-747B-818F-CBE5074E2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94695" y="3405984"/>
            <a:ext cx="161991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063E3D4-FEB7-9BB5-B22D-84399091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328" y="3442690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E713C15-6491-75F6-6A03-ECBBB259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7560" y="2259981"/>
            <a:ext cx="3042920" cy="233742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00ACF-978B-E5F8-58B9-878278B3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60480" y="2270140"/>
            <a:ext cx="727584" cy="2336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A96B4-52C5-47DA-6BD6-050647AEB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6961" y="4599322"/>
            <a:ext cx="777079" cy="2270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66AD3C9-51DF-968B-BDFA-A072D79E69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4040" y="4596782"/>
            <a:ext cx="3076102" cy="227076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6BE9D1C-5464-1BB4-DD8F-40B27F9E7E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7280" y="5261360"/>
            <a:ext cx="2170649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cap="all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8A1D00-787E-E601-743F-F3A607B9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32647" y="5836289"/>
            <a:ext cx="16199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F9E3A6-F6B7-CCAC-D810-CD47EB1C5D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57280" y="5872995"/>
            <a:ext cx="2170649" cy="538223"/>
          </a:xfrm>
          <a:noFill/>
        </p:spPr>
        <p:txBody>
          <a:bodyPr lIns="91440" tIns="0" rIns="9144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accent1">
                    <a:lumMod val="25000"/>
                  </a:schemeClr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52378-33F3-9133-FF97-6EFCBD42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6496-C09F-CF62-3B1A-8BD3AB12C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6F1-942C-E394-D4F4-E2C72E857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C0C1-EE54-4EF7-BCC6-9C36988C399C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6F9A7-A5DA-8EAD-6359-9316AC522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CBAD-9F11-FF8A-5CB4-6C8682861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F588F-3268-487C-BB05-403E3E2B4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le of coffee beans">
            <a:extLst>
              <a:ext uri="{FF2B5EF4-FFF2-40B4-BE49-F238E27FC236}">
                <a16:creationId xmlns:a16="http://schemas.microsoft.com/office/drawing/2014/main" id="{27EDE37F-A91F-2CE5-7176-FA96308E99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B9E7D9B-9F62-FD23-417A-4C9F4936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66662"/>
            <a:ext cx="10515600" cy="762338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EXECUTIVE DATA ANALYSIS REPORT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PROJECT: COFFEE CUP (2019) INVENTORY AND SALES ANALYSIS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18ED26E7-9915-6643-30E5-4DDF51A88416}"/>
              </a:ext>
            </a:extLst>
          </p:cNvPr>
          <p:cNvSpPr txBox="1">
            <a:spLocks/>
          </p:cNvSpPr>
          <p:nvPr/>
        </p:nvSpPr>
        <p:spPr>
          <a:xfrm>
            <a:off x="6407614" y="4682981"/>
            <a:ext cx="5784386" cy="1942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cap="all" spc="600" normalizeH="0" baseline="0">
                <a:solidFill>
                  <a:schemeClr val="accent3">
                    <a:lumMod val="10000"/>
                    <a:lumOff val="9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dirty="0"/>
              <a:t>PREPARED BY: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DEBOPRIYA DATTA (100997901)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RIVAN JOSE (100992168)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DRASHTI MAKWANA(100995859)</a:t>
            </a:r>
          </a:p>
        </p:txBody>
      </p:sp>
      <p:pic>
        <p:nvPicPr>
          <p:cNvPr id="9" name="Picture 8" descr="A logo for a college&#10;&#10;AI-generated content may be incorrect.">
            <a:extLst>
              <a:ext uri="{FF2B5EF4-FFF2-40B4-BE49-F238E27FC236}">
                <a16:creationId xmlns:a16="http://schemas.microsoft.com/office/drawing/2014/main" id="{E66953A8-884E-0AE6-2E4F-EFBA9CE3F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268" y="0"/>
            <a:ext cx="2880732" cy="9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4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98D8-B464-C45C-EA8D-BABE7EC9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98DBEE-DAE4-DA04-3318-149296A0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84948" cy="638050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visualization of the dataset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2E010F91-2104-514E-6662-D22DA5B00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Coffee Cup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4E09AF7-6027-DD43-796B-A60932F88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44F6C-A291-D6C4-B91B-DFB1CF3F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19" y="1200035"/>
            <a:ext cx="8979361" cy="48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0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99CC9-38C9-3DE9-9FF8-C1ECD66CA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F01A0F-B522-235F-CA62-D3C16B9E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DESIGN SUMMARY</a:t>
            </a:r>
          </a:p>
        </p:txBody>
      </p:sp>
      <p:pic>
        <p:nvPicPr>
          <p:cNvPr id="9" name="Picture Placeholder 13" descr="A person pouring milk into a glass of coffee ">
            <a:extLst>
              <a:ext uri="{FF2B5EF4-FFF2-40B4-BE49-F238E27FC236}">
                <a16:creationId xmlns:a16="http://schemas.microsoft.com/office/drawing/2014/main" id="{45E731EC-D732-DFC9-8F18-17208F8213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" r="-2" b="-2"/>
          <a:stretch/>
        </p:blipFill>
        <p:spPr>
          <a:xfrm>
            <a:off x="838200" y="1881188"/>
            <a:ext cx="5067300" cy="435254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5D546F-6124-4856-2587-AF6DA20A4712}"/>
              </a:ext>
            </a:extLst>
          </p:cNvPr>
          <p:cNvSpPr txBox="1"/>
          <p:nvPr/>
        </p:nvSpPr>
        <p:spPr>
          <a:xfrm>
            <a:off x="6286500" y="1881188"/>
            <a:ext cx="5067300" cy="4352544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/>
              <a:t>Profit by Market (Bubble Chart): Indicates areas with strong and weak performance.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/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/>
              <a:t>Monthly Comparison of Sales and Budget (Line Chart) across Time.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/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/>
              <a:t>Treemap Sales by Product Type: A fast overview of the most popular categories.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/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/>
              <a:t>Bar Chart of Margin vs. Inventory: Matches ROI with Stock Levels.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29C7C1FA-4F3B-5985-E244-CFC006E04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 dirty="0"/>
              <a:t>Coffee Cup</a:t>
            </a:r>
          </a:p>
        </p:txBody>
      </p:sp>
      <p:sp>
        <p:nvSpPr>
          <p:cNvPr id="38" name="Slide Number Placeholder 37" hidden="1">
            <a:extLst>
              <a:ext uri="{FF2B5EF4-FFF2-40B4-BE49-F238E27FC236}">
                <a16:creationId xmlns:a16="http://schemas.microsoft.com/office/drawing/2014/main" id="{6489BADB-7575-BC46-82FB-D0A5623D9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pPr>
              <a:spcAft>
                <a:spcPts val="600"/>
              </a:spcAft>
            </a:pPr>
            <a:fld id="{914F588F-3268-487C-BB05-403E3E2B4BD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0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717D3-45FB-3FDC-814D-A973FB07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STRATEGIC BUSINESS INSIGHTS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8F6FF-5BF4-B222-9A63-5213B4732BEE}"/>
              </a:ext>
            </a:extLst>
          </p:cNvPr>
          <p:cNvSpPr txBox="1"/>
          <p:nvPr/>
        </p:nvSpPr>
        <p:spPr>
          <a:xfrm>
            <a:off x="838200" y="1881188"/>
            <a:ext cx="5067300" cy="4352544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/>
              <a:t>High profit centers are found throughout West and Central Canada.</a:t>
            </a:r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/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/>
              <a:t>Tea is underperforming; there may be a problem with pricing or advertising.</a:t>
            </a:r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/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/>
              <a:t>Regular budget overperformance indicates the need to update goals.</a:t>
            </a:r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/>
          </a:p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/>
              <a:t>Profit-aligned inventory for Espresso &amp; Coffee</a:t>
            </a:r>
          </a:p>
        </p:txBody>
      </p:sp>
      <p:pic>
        <p:nvPicPr>
          <p:cNvPr id="27" name="Picture Placeholder 26" descr=" A close-up of a cup of coffee">
            <a:extLst>
              <a:ext uri="{FF2B5EF4-FFF2-40B4-BE49-F238E27FC236}">
                <a16:creationId xmlns:a16="http://schemas.microsoft.com/office/drawing/2014/main" id="{E0C6455A-A5B6-D5B2-863E-A6E8597AB3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81" r="-1" b="21747"/>
          <a:stretch/>
        </p:blipFill>
        <p:spPr>
          <a:xfrm>
            <a:off x="6286500" y="1881188"/>
            <a:ext cx="5067300" cy="4352544"/>
          </a:xfrm>
          <a:noFill/>
        </p:spPr>
      </p:pic>
      <p:sp>
        <p:nvSpPr>
          <p:cNvPr id="29" name="Slide Number Placeholder 28" hidden="1">
            <a:extLst>
              <a:ext uri="{FF2B5EF4-FFF2-40B4-BE49-F238E27FC236}">
                <a16:creationId xmlns:a16="http://schemas.microsoft.com/office/drawing/2014/main" id="{58462C6F-3FE0-B7FC-EA44-514D19D4A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pPr>
              <a:spcAft>
                <a:spcPts val="600"/>
              </a:spcAft>
            </a:pPr>
            <a:fld id="{914F588F-3268-487C-BB05-403E3E2B4BD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73ADAD9-C8AE-7308-F14E-7EF4A1CCD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 dirty="0"/>
              <a:t>Coffee Cup</a:t>
            </a:r>
          </a:p>
        </p:txBody>
      </p:sp>
    </p:spTree>
    <p:extLst>
      <p:ext uri="{BB962C8B-B14F-4D97-AF65-F5344CB8AC3E}">
        <p14:creationId xmlns:p14="http://schemas.microsoft.com/office/powerpoint/2010/main" val="237568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5402D-5585-A311-73B6-3C154ADDA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51E07-45AD-9B1F-3A47-E795C053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BUSINESS RECOMMENDATIONS FOR 2020</a:t>
            </a:r>
          </a:p>
        </p:txBody>
      </p:sp>
      <p:pic>
        <p:nvPicPr>
          <p:cNvPr id="27" name="Picture Placeholder 26" descr=" A close-up of a cup of coffee">
            <a:extLst>
              <a:ext uri="{FF2B5EF4-FFF2-40B4-BE49-F238E27FC236}">
                <a16:creationId xmlns:a16="http://schemas.microsoft.com/office/drawing/2014/main" id="{F616935D-3EA0-8DA1-1AE4-8CD51F9391D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58" r="-3" b="-3"/>
          <a:stretch/>
        </p:blipFill>
        <p:spPr>
          <a:xfrm>
            <a:off x="838200" y="1881188"/>
            <a:ext cx="3040379" cy="4352544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DC33EA-5AEA-FA67-6C0A-32DB6083888A}"/>
              </a:ext>
            </a:extLst>
          </p:cNvPr>
          <p:cNvSpPr txBox="1"/>
          <p:nvPr/>
        </p:nvSpPr>
        <p:spPr>
          <a:xfrm>
            <a:off x="4259579" y="1881188"/>
            <a:ext cx="7094220" cy="4352544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/>
              <a:t>Increase the scope of data collecting to include demographics, transactions, and campaigns.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/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/>
              <a:t>Every quarter, audit and standardize the master dataset.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/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/>
              <a:t>Create marketing plans based on performance data.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/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/>
              <a:t>Install real-time dashboards at the regional and retail levels.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555101-A6CF-DF3B-A5AC-93A9041B348F}"/>
              </a:ext>
            </a:extLst>
          </p:cNvPr>
          <p:cNvSpPr txBox="1"/>
          <p:nvPr/>
        </p:nvSpPr>
        <p:spPr>
          <a:xfrm>
            <a:off x="838200" y="1881188"/>
            <a:ext cx="7094220" cy="4352544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/>
          </a:p>
        </p:txBody>
      </p:sp>
      <p:sp>
        <p:nvSpPr>
          <p:cNvPr id="29" name="Slide Number Placeholder 28" hidden="1">
            <a:extLst>
              <a:ext uri="{FF2B5EF4-FFF2-40B4-BE49-F238E27FC236}">
                <a16:creationId xmlns:a16="http://schemas.microsoft.com/office/drawing/2014/main" id="{008990EB-CD63-6A80-A67E-69577C6A3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pPr>
              <a:spcAft>
                <a:spcPts val="600"/>
              </a:spcAft>
            </a:pPr>
            <a:fld id="{914F588F-3268-487C-BB05-403E3E2B4BD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BDE7ECF8-D415-3EB2-8EBF-F3B63AA71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 dirty="0"/>
              <a:t>Fourth Coffee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466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le of coffee beans ">
            <a:extLst>
              <a:ext uri="{FF2B5EF4-FFF2-40B4-BE49-F238E27FC236}">
                <a16:creationId xmlns:a16="http://schemas.microsoft.com/office/drawing/2014/main" id="{AB5FDD94-2E49-4EA4-09F4-9C0C9A6F61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022D1-ECE0-1474-028C-B795A53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222" y="2247391"/>
            <a:ext cx="4434840" cy="7623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C5C42F-0479-BAD3-32A4-8242073A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0" y="1297237"/>
            <a:ext cx="6405842" cy="38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2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E35B9-E0B3-50E8-2F1B-73A4E3E2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784" y="1017127"/>
            <a:ext cx="3259239" cy="63805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502D2-3299-9E3D-BBCA-A672F7F15A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93784" y="1655177"/>
            <a:ext cx="3259138" cy="1647315"/>
          </a:xfrm>
        </p:spPr>
        <p:txBody>
          <a:bodyPr/>
          <a:lstStyle/>
          <a:p>
            <a:r>
              <a:rPr lang="en-US" dirty="0"/>
              <a:t>COFFEE CUP</a:t>
            </a:r>
          </a:p>
        </p:txBody>
      </p:sp>
      <p:pic>
        <p:nvPicPr>
          <p:cNvPr id="14" name="Picture Placeholder 13" descr="A person holding a cup of coffee ">
            <a:extLst>
              <a:ext uri="{FF2B5EF4-FFF2-40B4-BE49-F238E27FC236}">
                <a16:creationId xmlns:a16="http://schemas.microsoft.com/office/drawing/2014/main" id="{10EC3809-C361-94AA-3504-E1ED19F457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643" y="-1"/>
            <a:ext cx="6146157" cy="3452149"/>
          </a:xfrm>
        </p:spPr>
      </p:pic>
      <p:pic>
        <p:nvPicPr>
          <p:cNvPr id="12" name="Picture Placeholder 11" descr="A close-up of coffee beans ">
            <a:extLst>
              <a:ext uri="{FF2B5EF4-FFF2-40B4-BE49-F238E27FC236}">
                <a16:creationId xmlns:a16="http://schemas.microsoft.com/office/drawing/2014/main" id="{70CEBD43-1E81-E53E-1EC1-408F57958B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049" y="3452149"/>
            <a:ext cx="6146157" cy="3423213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3EAB8EC-D2F4-0861-F661-E81208B5C6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5506" y="3831219"/>
            <a:ext cx="4069975" cy="2638706"/>
          </a:xfrm>
        </p:spPr>
        <p:txBody>
          <a:bodyPr>
            <a:normAutofit fontScale="92500" lnSpcReduction="20000"/>
          </a:bodyPr>
          <a:lstStyle/>
          <a:p>
            <a:r>
              <a:rPr lang="en-US" b="1" i="1" u="sng" dirty="0"/>
              <a:t>Examine the 2019 Coffee Cup data in order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 information on sales and profits.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which areas or goods are functioning well and which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holes in the quality of the data Make suggestions for future data improvements.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executive dashboard that is in line with your plan.</a:t>
            </a:r>
          </a:p>
        </p:txBody>
      </p:sp>
    </p:spTree>
    <p:extLst>
      <p:ext uri="{BB962C8B-B14F-4D97-AF65-F5344CB8AC3E}">
        <p14:creationId xmlns:p14="http://schemas.microsoft.com/office/powerpoint/2010/main" val="307525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blurry picture of a brown object ">
            <a:extLst>
              <a:ext uri="{FF2B5EF4-FFF2-40B4-BE49-F238E27FC236}">
                <a16:creationId xmlns:a16="http://schemas.microsoft.com/office/drawing/2014/main" id="{3EFCF626-BF60-83A6-9928-EC47C5938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164997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982566-9AEB-7B28-7CC1-3610F0EF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9002215" cy="638050"/>
          </a:xfrm>
        </p:spPr>
        <p:txBody>
          <a:bodyPr/>
          <a:lstStyle/>
          <a:p>
            <a:r>
              <a:rPr lang="en-US" dirty="0"/>
              <a:t>ABOUT THE DATASET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14AE28-405D-2EF5-92E9-CF2B64C42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012" y="2494034"/>
            <a:ext cx="1849061" cy="642687"/>
          </a:xfrm>
        </p:spPr>
        <p:txBody>
          <a:bodyPr/>
          <a:lstStyle/>
          <a:p>
            <a:r>
              <a:rPr lang="en-US" dirty="0"/>
              <a:t>$250,000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892D5-F499-DB6E-1D16-113450615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012" y="3151488"/>
            <a:ext cx="1849061" cy="1076446"/>
          </a:xfrm>
        </p:spPr>
        <p:txBody>
          <a:bodyPr/>
          <a:lstStyle/>
          <a:p>
            <a:r>
              <a:rPr lang="en-US" dirty="0"/>
              <a:t>Total Sales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6D3144-A5E2-64E7-7122-828DE091B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67529" y="2494034"/>
            <a:ext cx="1849061" cy="642687"/>
          </a:xfrm>
        </p:spPr>
        <p:txBody>
          <a:bodyPr/>
          <a:lstStyle/>
          <a:p>
            <a:r>
              <a:rPr lang="en-US" dirty="0"/>
              <a:t>65%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EE6EF-1B83-603B-44C2-57FCB9E9B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67529" y="3151488"/>
            <a:ext cx="1849061" cy="1076446"/>
          </a:xfrm>
        </p:spPr>
        <p:txBody>
          <a:bodyPr/>
          <a:lstStyle/>
          <a:p>
            <a:r>
              <a:rPr lang="en-US" dirty="0"/>
              <a:t>Profit Margin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257CF8-2F8F-7CA9-AD4E-1060733493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046" y="2494034"/>
            <a:ext cx="1849061" cy="642687"/>
          </a:xfrm>
        </p:spPr>
        <p:txBody>
          <a:bodyPr/>
          <a:lstStyle/>
          <a:p>
            <a:r>
              <a:rPr lang="en-US" dirty="0"/>
              <a:t>100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490954-5966-CBA7-DF18-47B31EB009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046" y="3151488"/>
            <a:ext cx="1849061" cy="1076446"/>
          </a:xfrm>
        </p:spPr>
        <p:txBody>
          <a:bodyPr/>
          <a:lstStyle/>
          <a:p>
            <a:r>
              <a:rPr lang="en-US" dirty="0"/>
              <a:t>Average Monthly Sales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E7A77A-D7D9-A81C-34CD-598EC2FFCD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98563" y="2494034"/>
            <a:ext cx="1849061" cy="642687"/>
          </a:xfrm>
        </p:spPr>
        <p:txBody>
          <a:bodyPr/>
          <a:lstStyle/>
          <a:p>
            <a:r>
              <a:rPr lang="en-US" dirty="0"/>
              <a:t>$180,000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ADBCDE-3BEB-BBD0-CCF1-B1320A36C7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98563" y="3151488"/>
            <a:ext cx="1849061" cy="1076446"/>
          </a:xfrm>
        </p:spPr>
        <p:txBody>
          <a:bodyPr/>
          <a:lstStyle/>
          <a:p>
            <a:r>
              <a:rPr lang="en-US" dirty="0"/>
              <a:t>Highest Revenue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F4796296-75F1-0FE9-65C3-6AB5C263B2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10504" y="4928718"/>
            <a:ext cx="3345083" cy="642687"/>
          </a:xfrm>
        </p:spPr>
        <p:txBody>
          <a:bodyPr/>
          <a:lstStyle/>
          <a:p>
            <a:r>
              <a:rPr lang="en-US" dirty="0"/>
              <a:t>ESPRESSO</a:t>
            </a:r>
          </a:p>
        </p:txBody>
      </p:sp>
      <p:sp>
        <p:nvSpPr>
          <p:cNvPr id="111" name="Footer Placeholder 110">
            <a:extLst>
              <a:ext uri="{FF2B5EF4-FFF2-40B4-BE49-F238E27FC236}">
                <a16:creationId xmlns:a16="http://schemas.microsoft.com/office/drawing/2014/main" id="{080B51CA-F9BC-278D-27A5-6FB10343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Coffee Cup</a:t>
            </a:r>
          </a:p>
        </p:txBody>
      </p:sp>
      <p:sp>
        <p:nvSpPr>
          <p:cNvPr id="112" name="Slide Number Placeholder 111">
            <a:extLst>
              <a:ext uri="{FF2B5EF4-FFF2-40B4-BE49-F238E27FC236}">
                <a16:creationId xmlns:a16="http://schemas.microsoft.com/office/drawing/2014/main" id="{C2473CCA-E6BE-9F22-ABE5-4023205A1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C6BA38E-4C64-1A2F-1619-FBD9F1939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42" idx="0"/>
          </p:cNvCxnSpPr>
          <p:nvPr/>
        </p:nvCxnSpPr>
        <p:spPr>
          <a:xfrm flipH="1">
            <a:off x="5183046" y="4227934"/>
            <a:ext cx="924531" cy="70078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600292-6BF9-99F0-9783-7CE633632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992060" y="4227934"/>
            <a:ext cx="665783" cy="70078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1DFB544-9756-D77C-2FFC-45CF85087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74033" y="4227934"/>
            <a:ext cx="1849061" cy="70078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8BC066-8C69-F816-C0B3-5C9BAECF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42997" y="4285995"/>
            <a:ext cx="1590316" cy="642723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AE726D-AF68-DE22-83E9-889C52037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88" y="1806487"/>
            <a:ext cx="4932625" cy="63805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QUALITY ASSESSMENT</a:t>
            </a:r>
          </a:p>
        </p:txBody>
      </p:sp>
      <p:pic>
        <p:nvPicPr>
          <p:cNvPr id="29" name="Picture Placeholder 28" descr="Coffee Beans Icon">
            <a:extLst>
              <a:ext uri="{FF2B5EF4-FFF2-40B4-BE49-F238E27FC236}">
                <a16:creationId xmlns:a16="http://schemas.microsoft.com/office/drawing/2014/main" id="{07306F70-474C-BE74-E25D-4C7EBE301E0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9613" y="2821450"/>
            <a:ext cx="484632" cy="48463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A069B7-16B1-8860-94B9-11188E3143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1312" y="2809756"/>
            <a:ext cx="4286501" cy="538223"/>
          </a:xfrm>
        </p:spPr>
        <p:txBody>
          <a:bodyPr/>
          <a:lstStyle/>
          <a:p>
            <a:r>
              <a:rPr lang="en-US" dirty="0"/>
              <a:t>Duplicates</a:t>
            </a:r>
          </a:p>
        </p:txBody>
      </p:sp>
      <p:pic>
        <p:nvPicPr>
          <p:cNvPr id="31" name="Picture Placeholder 30" descr="Coffee Cup Icon">
            <a:extLst>
              <a:ext uri="{FF2B5EF4-FFF2-40B4-BE49-F238E27FC236}">
                <a16:creationId xmlns:a16="http://schemas.microsoft.com/office/drawing/2014/main" id="{1C373FD0-BFC5-2213-8473-897E524A3B7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39613" y="3437926"/>
            <a:ext cx="484632" cy="48463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478497-A155-D49A-186B-FF79BE53F8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51312" y="3418079"/>
            <a:ext cx="4286501" cy="538223"/>
          </a:xfrm>
        </p:spPr>
        <p:txBody>
          <a:bodyPr/>
          <a:lstStyle/>
          <a:p>
            <a:r>
              <a:rPr lang="en-US" dirty="0"/>
              <a:t>Missing Values</a:t>
            </a:r>
          </a:p>
        </p:txBody>
      </p:sp>
      <p:pic>
        <p:nvPicPr>
          <p:cNvPr id="33" name="Picture Placeholder 32" descr="Shaking Hands Icon">
            <a:extLst>
              <a:ext uri="{FF2B5EF4-FFF2-40B4-BE49-F238E27FC236}">
                <a16:creationId xmlns:a16="http://schemas.microsoft.com/office/drawing/2014/main" id="{A466735B-EDA0-DDBE-C53E-41C65600AEF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39613" y="4054403"/>
            <a:ext cx="484632" cy="48463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EAC5E0-04E9-5609-D2E2-C91FC15AF6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51312" y="4026402"/>
            <a:ext cx="4286501" cy="538223"/>
          </a:xfrm>
        </p:spPr>
        <p:txBody>
          <a:bodyPr/>
          <a:lstStyle/>
          <a:p>
            <a:r>
              <a:rPr lang="en-US" dirty="0"/>
              <a:t>Standardization</a:t>
            </a:r>
          </a:p>
        </p:txBody>
      </p:sp>
      <p:pic>
        <p:nvPicPr>
          <p:cNvPr id="14" name="Picture Placeholder 13" descr="A person pouring milk into a glass of coffee ">
            <a:extLst>
              <a:ext uri="{FF2B5EF4-FFF2-40B4-BE49-F238E27FC236}">
                <a16:creationId xmlns:a16="http://schemas.microsoft.com/office/drawing/2014/main" id="{301670F8-2E6E-6717-C1DC-15F206EDD5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"/>
            <a:ext cx="6096000" cy="5243333"/>
          </a:xfr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2D85589E-C1C1-E123-F64E-031C6667F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Coffee Cup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052C768-C598-19FB-127E-C6CA7BEC9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B8A8870-AC48-5C9E-60CB-C199D79B8189}"/>
              </a:ext>
            </a:extLst>
          </p:cNvPr>
          <p:cNvSpPr txBox="1">
            <a:spLocks/>
          </p:cNvSpPr>
          <p:nvPr/>
        </p:nvSpPr>
        <p:spPr>
          <a:xfrm>
            <a:off x="1651311" y="4553094"/>
            <a:ext cx="4286501" cy="538223"/>
          </a:xfrm>
          <a:prstGeom prst="rect">
            <a:avLst/>
          </a:prstGeom>
          <a:noFill/>
        </p:spPr>
        <p:txBody>
          <a:bodyPr vert="horz" lIns="91440" tIns="0" rIns="9144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</a:t>
            </a:r>
          </a:p>
        </p:txBody>
      </p:sp>
      <p:pic>
        <p:nvPicPr>
          <p:cNvPr id="5" name="Picture Placeholder 30" descr="Coffee Cup Icon">
            <a:extLst>
              <a:ext uri="{FF2B5EF4-FFF2-40B4-BE49-F238E27FC236}">
                <a16:creationId xmlns:a16="http://schemas.microsoft.com/office/drawing/2014/main" id="{0A0548D2-0FB8-EA1C-759C-FC6D469CB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87585" y="4595802"/>
            <a:ext cx="484632" cy="4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46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16A0D5-5CB6-A442-D8E1-2E8287B9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28" y="309448"/>
            <a:ext cx="3231145" cy="484632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 ANSWERED BY THE DATASET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016A63-BEE3-F549-DAB9-1A45DE9215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329" y="883387"/>
            <a:ext cx="3227060" cy="2199311"/>
          </a:xfrm>
        </p:spPr>
        <p:txBody>
          <a:bodyPr>
            <a:normAutofit/>
          </a:bodyPr>
          <a:lstStyle/>
          <a:p>
            <a:r>
              <a:rPr lang="en-US" dirty="0"/>
              <a:t>Which market is most profitable? </a:t>
            </a:r>
          </a:p>
          <a:p>
            <a:r>
              <a:rPr lang="en-US" dirty="0"/>
              <a:t>Which provinces contribute the most to profit?</a:t>
            </a:r>
          </a:p>
          <a:p>
            <a:r>
              <a:rPr lang="en-US" dirty="0"/>
              <a:t>How to actual sales compare to budgeted sales?</a:t>
            </a:r>
          </a:p>
          <a:p>
            <a:r>
              <a:rPr lang="en-US" dirty="0"/>
              <a:t>What are the best-selling product types?</a:t>
            </a:r>
          </a:p>
          <a:p>
            <a:r>
              <a:rPr lang="en-US" dirty="0"/>
              <a:t>How does inventory align with margin across products?</a:t>
            </a:r>
          </a:p>
          <a:p>
            <a:endParaRPr lang="en-US" dirty="0"/>
          </a:p>
        </p:txBody>
      </p:sp>
      <p:pic>
        <p:nvPicPr>
          <p:cNvPr id="131" name="Picture Placeholder 130" descr="Several glasses of liquid">
            <a:extLst>
              <a:ext uri="{FF2B5EF4-FFF2-40B4-BE49-F238E27FC236}">
                <a16:creationId xmlns:a16="http://schemas.microsoft.com/office/drawing/2014/main" id="{A10FDB5F-E19E-ED52-F6CE-6C30B9DE21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081" y="-11683"/>
            <a:ext cx="4114801" cy="3439923"/>
          </a:xfrm>
        </p:spPr>
      </p:pic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7D55444-7D69-3A11-24C1-E11C181B50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51175" y="245774"/>
            <a:ext cx="3072064" cy="538223"/>
          </a:xfrm>
        </p:spPr>
        <p:txBody>
          <a:bodyPr/>
          <a:lstStyle/>
          <a:p>
            <a:r>
              <a:rPr lang="en-US" dirty="0"/>
              <a:t>DATA GAPS IDENTIFIED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FCB2D14-EEDB-8903-0FF1-E4FB518C0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651174" y="906920"/>
            <a:ext cx="3056497" cy="2199311"/>
          </a:xfrm>
        </p:spPr>
        <p:txBody>
          <a:bodyPr/>
          <a:lstStyle/>
          <a:p>
            <a:r>
              <a:rPr lang="en-US" dirty="0"/>
              <a:t>Customer Demographics.</a:t>
            </a:r>
          </a:p>
          <a:p>
            <a:r>
              <a:rPr lang="en-US" dirty="0"/>
              <a:t>Sales Channel Info.</a:t>
            </a:r>
          </a:p>
          <a:p>
            <a:r>
              <a:rPr lang="en-US" dirty="0"/>
              <a:t>Stock Turnover Metrics.</a:t>
            </a:r>
          </a:p>
          <a:p>
            <a:r>
              <a:rPr lang="en-US" dirty="0"/>
              <a:t>Time-Stamped Transactions</a:t>
            </a:r>
          </a:p>
        </p:txBody>
      </p:sp>
      <p:pic>
        <p:nvPicPr>
          <p:cNvPr id="133" name="Picture Placeholder 132" descr="Coffee beans and powder on a surface ">
            <a:extLst>
              <a:ext uri="{FF2B5EF4-FFF2-40B4-BE49-F238E27FC236}">
                <a16:creationId xmlns:a16="http://schemas.microsoft.com/office/drawing/2014/main" id="{5DAF913E-2852-72B3-3F60-1E81B1615D4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804" y="3428237"/>
            <a:ext cx="4065886" cy="3439923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6CB5A1-25E4-7026-DACC-DF2E3807707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38700" y="3730892"/>
            <a:ext cx="3239314" cy="5382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QUESTIONS THE DATASET CANNOT ANSWER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C9A84AC-E8E5-C32D-47BB-F8EDC699A3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8700" y="4417990"/>
            <a:ext cx="3227060" cy="2199311"/>
          </a:xfrm>
        </p:spPr>
        <p:txBody>
          <a:bodyPr>
            <a:normAutofit/>
          </a:bodyPr>
          <a:lstStyle/>
          <a:p>
            <a:r>
              <a:rPr lang="en-US" dirty="0"/>
              <a:t>Customer segmentation and preferences.</a:t>
            </a:r>
          </a:p>
          <a:p>
            <a:r>
              <a:rPr lang="en-US" dirty="0"/>
              <a:t>Performance of online vs in-store channels.</a:t>
            </a:r>
          </a:p>
          <a:p>
            <a:r>
              <a:rPr lang="en-US" dirty="0"/>
              <a:t>Marketing campaign effectiveness and ROI.</a:t>
            </a:r>
          </a:p>
          <a:p>
            <a:r>
              <a:rPr lang="en-US" dirty="0"/>
              <a:t>Inventory turnover and stockout tracking.</a:t>
            </a:r>
          </a:p>
        </p:txBody>
      </p:sp>
      <p:pic>
        <p:nvPicPr>
          <p:cNvPr id="135" name="Picture Placeholder 134" descr="A person pouring milk into a cup ">
            <a:extLst>
              <a:ext uri="{FF2B5EF4-FFF2-40B4-BE49-F238E27FC236}">
                <a16:creationId xmlns:a16="http://schemas.microsoft.com/office/drawing/2014/main" id="{DB129361-F257-1B13-4A06-7A0BF2756270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8042" y="3428237"/>
            <a:ext cx="4034118" cy="3439923"/>
          </a:xfrm>
        </p:spPr>
      </p:pic>
    </p:spTree>
    <p:extLst>
      <p:ext uri="{BB962C8B-B14F-4D97-AF65-F5344CB8AC3E}">
        <p14:creationId xmlns:p14="http://schemas.microsoft.com/office/powerpoint/2010/main" val="253417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161A49-9842-86A1-86FC-9089C2F1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84948" cy="638050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visualization of the dataset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6DC43BA7-4DF3-6EDE-0553-2217AFEC7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Coffee Cup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D4F134A-78ED-5AB1-7F4B-C5589C66E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C8735-5381-F8A2-98DC-73559BD5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55" y="1234962"/>
            <a:ext cx="9525490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80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637B6-CE97-D266-0ADF-588B2793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D0FD1F-56ED-6C02-1C98-643A74E2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84948" cy="638050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visualization of the dataset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5B6B517B-370B-40EF-29D6-72E0A2449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Coffee Cup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BBCCA70-AE1E-4BD0-400D-D2159CF0B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6E7F3-A42E-ED3F-D41E-430796990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845" y="1382485"/>
            <a:ext cx="8960310" cy="42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190B6-A20E-1C4C-7C8D-97C76563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8D0561-0EA4-A125-725A-9462B332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84948" cy="638050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visualization of the dataset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FA390BE7-77A7-5949-60B2-5A6CA15A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Coffee Cup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2D8D73E-C0EB-1B7A-CAB7-60D7C00C5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DD6C9-1E57-C801-E4D4-487CEC47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95" y="1215911"/>
            <a:ext cx="8922209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009F1-C563-F363-7B56-FE7C6CB1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CF645E-1C40-E239-F670-000B09D9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12" y="482812"/>
            <a:ext cx="10284948" cy="638050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visualization of the dataset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B44D173A-9C3A-0F4E-6DB9-1F8717D7A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</p:spPr>
        <p:txBody>
          <a:bodyPr/>
          <a:lstStyle/>
          <a:p>
            <a:r>
              <a:rPr lang="en-US" noProof="0" dirty="0"/>
              <a:t>Coffee Cup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7BD01CC-0155-3F61-3F92-9FEC438B3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</p:spPr>
        <p:txBody>
          <a:bodyPr/>
          <a:lstStyle/>
          <a:p>
            <a:fld id="{914F588F-3268-487C-BB05-403E3E2B4BD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030F1-4022-45C0-99C4-06A2FE32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70" y="1215911"/>
            <a:ext cx="8941260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65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60">
      <a:dk1>
        <a:srgbClr val="000000"/>
      </a:dk1>
      <a:lt1>
        <a:srgbClr val="FFFFFF"/>
      </a:lt1>
      <a:dk2>
        <a:srgbClr val="E2D4C0"/>
      </a:dk2>
      <a:lt2>
        <a:srgbClr val="E6E6E6"/>
      </a:lt2>
      <a:accent1>
        <a:srgbClr val="E2CBB9"/>
      </a:accent1>
      <a:accent2>
        <a:srgbClr val="843F00"/>
      </a:accent2>
      <a:accent3>
        <a:srgbClr val="562F08"/>
      </a:accent3>
      <a:accent4>
        <a:srgbClr val="91CF50"/>
      </a:accent4>
      <a:accent5>
        <a:srgbClr val="2B9C4F"/>
      </a:accent5>
      <a:accent6>
        <a:srgbClr val="0B7149"/>
      </a:accent6>
      <a:hlink>
        <a:srgbClr val="FFF8F9"/>
      </a:hlink>
      <a:folHlink>
        <a:srgbClr val="2B6ACD"/>
      </a:folHlink>
    </a:clrScheme>
    <a:fontScheme name="Custom 7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01884_Win32_SL_v5" id="{7AFE633C-0110-4F77-84ED-A8BF8EBFD362}" vid="{80EE89D2-E5CC-48AF-BB35-D1580B918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510185-06BE-4162-BEE1-5DC8B9C9C1B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0EAE634-DEC4-4395-A997-0E4563AFF1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DD14FD-BC23-4945-A0FC-5BDE75B3D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130</TotalTime>
  <Words>421</Words>
  <Application>Microsoft Office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Lato</vt:lpstr>
      <vt:lpstr>Lato Black</vt:lpstr>
      <vt:lpstr>Custom</vt:lpstr>
      <vt:lpstr>EXECUTIVE DATA ANALYSIS REPORT  PROJECT: COFFEE CUP (2019) INVENTORY AND SALES ANALYSIS </vt:lpstr>
      <vt:lpstr>OBJECTIVE</vt:lpstr>
      <vt:lpstr>ABOUT THE DATASET</vt:lpstr>
      <vt:lpstr>DATA QUALITY ASSESSMENT</vt:lpstr>
      <vt:lpstr>QUESTIONS ANSWERED BY THE DATASET</vt:lpstr>
      <vt:lpstr>1st visualization of the dataset</vt:lpstr>
      <vt:lpstr>2nd visualization of the dataset</vt:lpstr>
      <vt:lpstr>3rd visualization of the dataset</vt:lpstr>
      <vt:lpstr>4th visualization of the dataset</vt:lpstr>
      <vt:lpstr>5th visualization of the dataset</vt:lpstr>
      <vt:lpstr>DASHBOARD DESIGN SUMMARY</vt:lpstr>
      <vt:lpstr>STRATEGIC BUSINESS INSIGHTS</vt:lpstr>
      <vt:lpstr>BUSINESS RECOMMENDATIONS FOR 2020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Debopriya Datta</dc:creator>
  <cp:lastModifiedBy>Debopriya Datta</cp:lastModifiedBy>
  <cp:revision>4</cp:revision>
  <dcterms:created xsi:type="dcterms:W3CDTF">2025-04-14T00:37:26Z</dcterms:created>
  <dcterms:modified xsi:type="dcterms:W3CDTF">2025-04-14T02:48:16Z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